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8" r:id="rId2"/>
    <p:sldId id="263" r:id="rId3"/>
    <p:sldId id="262" r:id="rId4"/>
    <p:sldId id="265" r:id="rId5"/>
    <p:sldId id="269" r:id="rId6"/>
    <p:sldId id="270" r:id="rId7"/>
    <p:sldId id="271" r:id="rId8"/>
    <p:sldId id="276" r:id="rId9"/>
    <p:sldId id="272" r:id="rId10"/>
    <p:sldId id="273" r:id="rId11"/>
    <p:sldId id="274" r:id="rId12"/>
    <p:sldId id="275" r:id="rId13"/>
    <p:sldId id="277" r:id="rId14"/>
    <p:sldId id="278" r:id="rId15"/>
    <p:sldId id="283" r:id="rId16"/>
    <p:sldId id="282" r:id="rId17"/>
    <p:sldId id="284" r:id="rId18"/>
    <p:sldId id="289" r:id="rId19"/>
    <p:sldId id="285" r:id="rId20"/>
    <p:sldId id="288" r:id="rId21"/>
    <p:sldId id="290" r:id="rId22"/>
    <p:sldId id="291" r:id="rId23"/>
    <p:sldId id="292" r:id="rId24"/>
    <p:sldId id="293" r:id="rId25"/>
    <p:sldId id="286" r:id="rId26"/>
    <p:sldId id="26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28F6-5448-4BD7-AAD0-665C09257C78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604DA-3202-47A2-9E4E-2AF69CBCC9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61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AC863D1-01CA-42A3-8C03-7B13C37D675F}" type="datetimeFigureOut">
              <a:rPr lang="cs-CZ" smtClean="0"/>
              <a:pPr/>
              <a:t>23.1.2018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984F5A9-6EBB-4B0B-85C3-0C69B46CE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793722"/>
            <a:ext cx="5450160" cy="6408712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FFC000"/>
                </a:solidFill>
              </a:rPr>
              <a:t>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/>
            </a:r>
            <a:br>
              <a:rPr lang="cs-CZ" sz="1050" b="1" dirty="0" smtClean="0"/>
            </a:br>
            <a:r>
              <a:rPr lang="cs-CZ" sz="1050" b="1" dirty="0" smtClean="0"/>
              <a:t>mikroskopování je stále účinná metoda vědeckého zkoumání,</a:t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> která využívá opticky zvětšovacích vlastností mikroskopu. </a:t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>Včelařské kroužky využívají mikroskopování především k </a:t>
            </a:r>
            <a:br>
              <a:rPr lang="cs-CZ" sz="1050" b="1" dirty="0" smtClean="0"/>
            </a:br>
            <a:r>
              <a:rPr lang="cs-CZ" sz="1050" b="1" dirty="0"/>
              <a:t/>
            </a:r>
            <a:br>
              <a:rPr lang="cs-CZ" sz="1050" b="1" dirty="0"/>
            </a:br>
            <a:r>
              <a:rPr lang="cs-CZ" sz="1050" b="1" dirty="0" smtClean="0"/>
              <a:t>pozorování anatomie včel, částí rostlin nebo včelích škůdců.</a:t>
            </a:r>
            <a:br>
              <a:rPr lang="cs-CZ" sz="1050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ÚVOD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Picture 2" descr="C:\Users\REKLAMAX\Desktop\MINISTERSTVO ZEMĚDĚLSTVÍ\scientist-microscop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4482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6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DOLNÍ OSVĚTLENÍ PREPARÁTU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SLOUŽÍ K DOKONALÉMU DOLNÍMU OSVĚTLENÍ POUŽÍVANÉHO PREPARÁTU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NAHRAZUJE DŘÍVE POUŽÍVANÁ ZRCÁDKA, KTERÁ VYŽADOVALA DALŠÍ ZDROJ SVĚTLA (SLUNCE, ŽÁROVKU)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OSVĚTLENÍ JE TVOŘENO LED DIODAMI  S UMOŽNĚNÍM NASTAVENÍ JASU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 KOMBINACI S HORNÍM OSVĚTLENÍM UMOŽNUJE POZOROVÁNÍ PRAPARÁTU V PROCHÁZEJÍCÍM I ODRAŽENÉM SVĚTLE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VYŽADUJE PŘIPOJENÍ MIKROSKOPU K ELEKTRICKÉMU PROUDU POMOCÍ SÍŤOVÉHO ADAPTÉRU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7465707">
            <a:off x="2598676" y="3572213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DRŽÁK  PREPARÁTŮ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PÉROVÝ DRŽÁK SLOUŽÍ K UPEVNĚNÍ SKLÍČKA S PREPARÁTEM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DRŽÁK TVOŘÍ DVĚ SVORKY S NASTAVITELNOU SILOU PŘÍTLAKU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7465707">
            <a:off x="2963330" y="2888276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REKLAMAX\Desktop\MINISTERSTVO ZEMĚDĚLSTVÍ\2460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9697"/>
            <a:ext cx="2704628" cy="2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3200941">
            <a:off x="5190963" y="4010909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5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PRACOVNÍ STOLEK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 STOLEK SE POMOCÍ DRŽÁKU UPEVNÍ SKLÍČKO S PREPARÁTEM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OTVOR V PRACOVNÍM STOLKU UMOŽNÍ DOLNÍ OSVĚTLENÍ PREPARÁTU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STOLEK UMOŽŇUJE VERTIKÁLNÍ  POSUN POMOCÍ ZAOSTROVACÍHO MECHANISMU 0 – 10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7465707">
            <a:off x="1806587" y="2996148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REKLAMAX\Desktop\MINISTERSTVO ZEMĚDĚLSTVÍ\2460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9697"/>
            <a:ext cx="2704628" cy="2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3200941">
            <a:off x="5640171" y="4010910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55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OTOČNÁ HLAVICE OBJEKTIVU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SLOUŽÍ JAKO REVOLVEROVÝ NOSIČ TŘÍ VYMĚNITELNÝCH OBJEKTIVŮ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UMOŽŇUJE JEJICH SNADNOU VÝMĚNU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6707602">
            <a:off x="1654485" y="1746831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REKLAMAX\Desktop\MINISTERSTVO ZEMĚDĚLSTVÍ\2460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9697"/>
            <a:ext cx="2704628" cy="2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1237677">
            <a:off x="5221043" y="3347393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94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OBJEKTIVY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ZÁKLADNÍ OPTICKÉ ČLENY S RŮZNÝMI HODNOTAMI ZVĚTŠENÍ 64 – 640 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ZVĚTŠENÍ MIKROSKOPU SE VYPOČÍTÁ SOUČINEM ZVĚTŠENÍ OKULÁRU A                 ZVĚTŠENÍ OBJEKTIVU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3970658">
            <a:off x="1516023" y="2245411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REKLAMAX\Desktop\MINISTERSTVO ZEMĚDĚLSTVÍ\2460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9697"/>
            <a:ext cx="2704628" cy="2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3156712">
            <a:off x="5096294" y="3552607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16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ZÁSADY A POSTUPY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PODLE </a:t>
            </a:r>
            <a:r>
              <a:rPr lang="cs-CZ" sz="1200" b="1" dirty="0"/>
              <a:t>POTŘEB A DRUHU PREPARÁTU NASTAVÍME </a:t>
            </a:r>
            <a:r>
              <a:rPr lang="cs-CZ" sz="1200" b="1" dirty="0" smtClean="0"/>
              <a:t>PŘÍSLUŠNÉ ZVĚTŠENÍ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VÝPOČET ZVĚTŠENÍ TVOŘÍ SOUČIN ZVĚTŠENÍ OKULÁRU V TUBUSU  A ČÍSLO ZVĚTŠENÍ PŘÍSLUŠNÉHO OBJEKTIVU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ZAPNEME A NASTAVÍME DRUH OSVĚTLENÍ MIKROSKOPU (HORNÍ, DOLNÍ, KOMBINOVANÉ)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UPEVŇOVACÍMI SVORKAMI PŘIPNEME NA STOLEK MIKROSKOPU SKLÍČKO S PŘIPRAVENÝM PREPARÁTEM</a:t>
            </a:r>
            <a:br>
              <a:rPr lang="cs-CZ" sz="1200" b="1" dirty="0" smtClean="0"/>
            </a:br>
            <a:r>
              <a:rPr lang="cs-CZ" sz="4400" b="1" dirty="0" smtClean="0"/>
              <a:t>.</a:t>
            </a:r>
            <a:r>
              <a:rPr lang="cs-CZ" sz="1200" b="1" dirty="0" smtClean="0"/>
              <a:t> PŘI UPEVŇOVÁNÍ PREPARÁTU A JEHO UMÍSTĚNÍ POUŽIJEME NEJMENŠÍ ZVĚTŠENÍ 64 X</a:t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>POKRAČOVÁNÍ NA DALŠÍ STRANĚ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4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ZÁSADY A POSTUPY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DBÁME NA TO, ABY OBJEKT POZOROVÁNÍ BYL UMÍSTĚN NAD STŘEDEM ČOČKY KONDENZORU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POHLEDEM Z BOKU KONTROLUJEME PŘIBLIŽOVÁNÍ OBJEKTIVU POMOCÍ ZAOSTŘOVACÍHO ŠROUBU TAK, ABYCHOM TUBUS OBJEKTIVU CO NEJVÍCE SNÍŽILI. Pozor aby čočka objektivu nenarazila na preparát!!!!!!!!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levou rukou otáčíme </a:t>
            </a:r>
            <a:r>
              <a:rPr lang="cs-CZ" sz="1200" b="1" dirty="0" err="1" smtClean="0"/>
              <a:t>makrometrickým</a:t>
            </a:r>
            <a:r>
              <a:rPr lang="cs-CZ" sz="1200" b="1" dirty="0" smtClean="0"/>
              <a:t> šroubem a tím </a:t>
            </a:r>
            <a:r>
              <a:rPr lang="cs-CZ" sz="1200" b="1" dirty="0" err="1" smtClean="0"/>
              <a:t>doostřujeme</a:t>
            </a:r>
            <a:r>
              <a:rPr lang="cs-CZ" sz="1200" b="1" dirty="0" smtClean="0"/>
              <a:t>. Pravou rukou ovládáme clonu kondenzátoru, tím regulujeme hloubku ostrosti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při  výměně preparátů nezapomínáme zvednout tubus a opět nastavit nejmenší zvětšení objektivu</a:t>
            </a:r>
            <a:br>
              <a:rPr lang="cs-CZ" sz="1200" b="1" dirty="0" smtClean="0"/>
            </a:br>
            <a:r>
              <a:rPr lang="cs-CZ" sz="4400" b="1" dirty="0" smtClean="0"/>
              <a:t>.</a:t>
            </a:r>
            <a:r>
              <a:rPr lang="cs-CZ" sz="1200" b="1" dirty="0" smtClean="0"/>
              <a:t> Úspěch mikroskopování vám také zajistí dodržování čistoty sklíček a optiky mikroskopu</a:t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/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>
                <a:solidFill>
                  <a:schemeClr val="tx1"/>
                </a:solidFill>
              </a:rPr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3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potřeby k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Dostatečná zásoba preparátů (například včel),  v ideálním případě preparáty louhem prosvětlené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Preparační souprava (pinzeta, jehla, skalpel, kapátko, nůžky, lupa)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Čisté Preparační destičky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Čistá podložní a krycí sklíčka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Kanadský </a:t>
            </a:r>
            <a:r>
              <a:rPr lang="cs-CZ" sz="1200" b="1" dirty="0" err="1" smtClean="0"/>
              <a:t>rychloschnoucí</a:t>
            </a:r>
            <a:r>
              <a:rPr lang="cs-CZ" sz="1200" b="1" dirty="0" smtClean="0"/>
              <a:t> balzám 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Doporučujeme gumové chirurgické rukavice</a:t>
            </a:r>
            <a:r>
              <a:rPr lang="cs-CZ" sz="4400" b="1" dirty="0" smtClean="0"/>
              <a:t> 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>
              <a:solidFill>
                <a:schemeClr val="tx1"/>
              </a:solidFill>
            </a:endParaRPr>
          </a:p>
          <a:p>
            <a:pPr algn="l"/>
            <a:r>
              <a:rPr lang="cs-CZ" sz="800" b="1" dirty="0" smtClean="0">
                <a:solidFill>
                  <a:schemeClr val="tx1"/>
                </a:solidFill>
              </a:rPr>
              <a:t>MIKROSKOPOVACÍ POTŘEBY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7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9820" y="776538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>
                <a:solidFill>
                  <a:srgbClr val="FFC000"/>
                </a:solidFill>
              </a:rPr>
              <a:t/>
            </a:r>
            <a:br>
              <a:rPr lang="cs-CZ" sz="2000" b="1" dirty="0" smtClean="0">
                <a:solidFill>
                  <a:srgbClr val="FFC000"/>
                </a:solidFill>
              </a:rPr>
            </a:br>
            <a:r>
              <a:rPr lang="cs-CZ" sz="2000" b="1" dirty="0" smtClean="0">
                <a:solidFill>
                  <a:srgbClr val="FFC000"/>
                </a:solidFill>
              </a:rPr>
              <a:t>potřeby k mikroskopování</a:t>
            </a:r>
            <a:r>
              <a:rPr lang="cs-CZ" sz="2000" b="1" dirty="0" smtClean="0"/>
              <a:t> 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br>
              <a:rPr lang="cs-CZ" sz="1200" b="1" dirty="0" smtClean="0"/>
            </a:br>
            <a:r>
              <a:rPr lang="cs-CZ" sz="1200" b="1" dirty="0" smtClean="0"/>
              <a:t>       základní preparační souprava</a:t>
            </a:r>
            <a:br>
              <a:rPr lang="cs-CZ" sz="1200" b="1" dirty="0" smtClean="0"/>
            </a:br>
            <a:endParaRPr lang="cs-CZ" sz="1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>
                <a:solidFill>
                  <a:schemeClr val="tx1"/>
                </a:solidFill>
              </a:rPr>
              <a:t>MIKROSKOPOVACÍ POTŘEBY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26476"/>
            <a:ext cx="4389056" cy="4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2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mikroskopické preparáty - dělení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Preparáty dělíme na nativní (živé) a trvalé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nativní (živé) preparáty jsou živé objekty sledované ve vodě nebo </a:t>
            </a:r>
            <a:r>
              <a:rPr lang="cs-CZ" sz="1200" b="1" dirty="0" err="1" smtClean="0"/>
              <a:t>fyzyologickém</a:t>
            </a:r>
            <a:r>
              <a:rPr lang="cs-CZ" sz="1200" b="1" dirty="0" smtClean="0"/>
              <a:t> roztoku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trvalé preparáty jsou před mikroskopováním usmrceny, fixovány a </a:t>
            </a:r>
            <a:r>
              <a:rPr lang="cs-CZ" sz="1200" b="1" dirty="0" err="1" smtClean="0"/>
              <a:t>případNě</a:t>
            </a:r>
            <a:r>
              <a:rPr lang="cs-CZ" sz="1200" b="1" dirty="0" smtClean="0"/>
              <a:t> obarveny</a:t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MIKROSKOPICKÉ PREPARÁTY</a:t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>
                <a:solidFill>
                  <a:schemeClr val="tx1"/>
                </a:solidFill>
              </a:rPr>
              <a:t/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933056"/>
            <a:ext cx="4968552" cy="24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3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882208" cy="2664296"/>
          </a:xfrm>
        </p:spPr>
        <p:txBody>
          <a:bodyPr/>
          <a:lstStyle/>
          <a:p>
            <a:pPr algn="l"/>
            <a:r>
              <a:rPr lang="cs-CZ" sz="2000" b="1" dirty="0" smtClean="0">
                <a:solidFill>
                  <a:srgbClr val="FFC000"/>
                </a:solidFill>
              </a:rPr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ÚVOD DO MIKROSKOPOVÁNÍ</a:t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>
                <a:solidFill>
                  <a:schemeClr val="tx1"/>
                </a:solidFill>
              </a:rPr>
              <a:t/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C:\Users\REKLAMAX\Desktop\MINISTERSTVO ZEMĚDĚLSTVÍ\animac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6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zhotovení nativního (živého) mikroskopické preparátu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na čisté podkladní sklíčko kápnout kapku vody a do ní opatrně ponořit zkoumaný živý objekt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krycí sklíčko přiložit hranou ke kapce vody a přiklopením sklíčka přikrýt zkoumaný objekt tak, aby se nevytvořily vzduchové bublinky - Pokud se vytvoří postup opakovat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přebytečnou vodu ze sklíčka vysát filtračním nebo savým papírem</a:t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Preparát je připraven k mikroskopování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Po ukončení mikroskopování opláchnout sklíčka vodou a otřít suchým hadříkem</a:t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MIKROSKOPICKÉ PREPARÁTY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9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zhotovení trvalého mikroskopické preparátu včely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zajistit si dostatečné množství mrtvých včel které konzervujeme 70% </a:t>
            </a:r>
            <a:r>
              <a:rPr lang="cs-CZ" sz="1200" b="1" dirty="0" err="1" smtClean="0"/>
              <a:t>ethanolem</a:t>
            </a:r>
            <a:r>
              <a:rPr lang="cs-CZ" sz="1200" b="1" dirty="0" smtClean="0"/>
              <a:t> (používáme technický líh, který je běžně k dostání v drogérii)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Ethanol</a:t>
            </a:r>
            <a:r>
              <a:rPr lang="cs-CZ" sz="1200" b="1" dirty="0" smtClean="0"/>
              <a:t> je potřeba po čase vyměnit protože jej ředí tělní tekutiny konzervovaných včel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pro kvalitu mikroskopování je vhodné všechny </a:t>
            </a:r>
            <a:r>
              <a:rPr lang="cs-CZ" sz="1200" b="1" dirty="0" err="1" smtClean="0"/>
              <a:t>chitinizované</a:t>
            </a:r>
            <a:r>
              <a:rPr lang="cs-CZ" sz="1200" b="1" dirty="0" smtClean="0"/>
              <a:t> části těla včely předem prosvětlit nejčastěji 10</a:t>
            </a:r>
            <a:r>
              <a:rPr lang="cs-CZ" sz="1200" b="1" dirty="0"/>
              <a:t> </a:t>
            </a:r>
            <a:r>
              <a:rPr lang="cs-CZ" sz="1200" b="1" dirty="0" smtClean="0"/>
              <a:t>– 20 % roztokem hydroxidu (louhu) draselného (</a:t>
            </a:r>
            <a:r>
              <a:rPr lang="cs-CZ" sz="1200" b="1" dirty="0" err="1" smtClean="0"/>
              <a:t>koh</a:t>
            </a:r>
            <a:r>
              <a:rPr lang="cs-CZ" sz="1200" b="1" dirty="0" smtClean="0"/>
              <a:t>)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Prosvětlování  chitinových částí včel provádíme dvojím způsobem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MIKROSKOPICKÉ PREPARÁTY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95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057440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>
                <a:solidFill>
                  <a:srgbClr val="FFC000"/>
                </a:solidFill>
              </a:rPr>
              <a:t>prosvětlení chitinových částí včely určených k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První způsob prosvětlení 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 konzervovaným včelám oddělíme opatrně pinzetou potřebný počet nohou. Vhodíme je do kádinky o objemu 50 cm³ , ve které máme cca 15 cm³  roztoku 10-20 % louhu (</a:t>
            </a:r>
            <a:r>
              <a:rPr lang="cs-CZ" sz="1200" b="1" dirty="0" err="1" smtClean="0"/>
              <a:t>koh</a:t>
            </a:r>
            <a:r>
              <a:rPr lang="cs-CZ" sz="1200" b="1" dirty="0" smtClean="0"/>
              <a:t>). 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Roztok necháme vařit. Ve vroucím roztoku, za stálého míchání skleněnou tyčkou je ponecháme asi 5 minut. </a:t>
            </a:r>
            <a:br>
              <a:rPr lang="cs-CZ" sz="1200" b="1" dirty="0" smtClean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 smtClean="0">
                <a:solidFill>
                  <a:srgbClr val="FFC000"/>
                </a:solidFill>
              </a:rPr>
              <a:t>Upozornění</a:t>
            </a:r>
            <a:r>
              <a:rPr lang="cs-CZ" sz="1200" b="1" dirty="0" smtClean="0"/>
              <a:t> – vařící louh pění, stříká a částečně se odpařuje. Je zde nebezpečí popálení. Tuto činnost děláme raději předem bez přítomnosti dětí!</a:t>
            </a:r>
            <a:br>
              <a:rPr lang="cs-CZ" sz="1200" b="1" dirty="0" smtClean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MIKROSKOPICKÉ PREPARÁTY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73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057440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>
                <a:solidFill>
                  <a:srgbClr val="FFC000"/>
                </a:solidFill>
              </a:rPr>
              <a:t>prosvětlení chitinových částí včely určených k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Druhý způsob prosvětlení 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 Potřebné množství připravených částí včely ponecháme 1-2 dny v 10-20 % roztoku louhu (</a:t>
            </a:r>
            <a:r>
              <a:rPr lang="cs-CZ" sz="1200" b="1" dirty="0" err="1" smtClean="0"/>
              <a:t>koh</a:t>
            </a:r>
            <a:r>
              <a:rPr lang="cs-CZ" sz="1200" b="1" dirty="0" smtClean="0"/>
              <a:t>) 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zabráníme nebezpečí popálení vroucím louhem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Louhem prosvětlené objekty přeneseme do vody nebo do 8% roztoku octa, pak do vody a poté do vodní kapky na podložní sklíčko, které přikryjeme krycím sklíčkem a mikroskopujeme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>
                <a:solidFill>
                  <a:srgbClr val="FFC000"/>
                </a:solidFill>
              </a:rPr>
              <a:t>Upozornění</a:t>
            </a:r>
            <a:r>
              <a:rPr lang="cs-CZ" sz="1200" b="1" dirty="0" smtClean="0"/>
              <a:t> – louh koroduje kovové části a mohl by v přímém kontaktu poškodit mikroskop!</a:t>
            </a:r>
            <a:br>
              <a:rPr lang="cs-CZ" sz="1200" b="1" dirty="0" smtClean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MIKROSKOPICKÉ PREPARÁTY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86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>
                <a:solidFill>
                  <a:srgbClr val="FFC000"/>
                </a:solidFill>
              </a:rPr>
              <a:t>náměty pro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včela poskytuje dostatek zajímavých a snadno </a:t>
            </a:r>
            <a:r>
              <a:rPr lang="cs-CZ" sz="1200" b="1" dirty="0" err="1" smtClean="0"/>
              <a:t>mikroskopovatelných</a:t>
            </a:r>
            <a:r>
              <a:rPr lang="cs-CZ" sz="1200" b="1" dirty="0" smtClean="0"/>
              <a:t> částí těla: </a:t>
            </a:r>
            <a:br>
              <a:rPr lang="cs-CZ" sz="1200" b="1" dirty="0" smtClean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 smtClean="0"/>
              <a:t>čistící aparát 1. páru nohou, 2. pár nohou, 3. pár nohou, složené oko, 1. a 2. pár křídel, tykadla, </a:t>
            </a:r>
            <a:r>
              <a:rPr lang="cs-CZ" sz="1200" b="1" dirty="0" err="1" smtClean="0"/>
              <a:t>žihadlový</a:t>
            </a:r>
            <a:r>
              <a:rPr lang="cs-CZ" sz="1200" b="1" dirty="0" smtClean="0"/>
              <a:t> aparát, ústní ústrojí</a:t>
            </a:r>
            <a:br>
              <a:rPr lang="cs-CZ" sz="1200" b="1" dirty="0" smtClean="0"/>
            </a:br>
            <a:r>
              <a:rPr lang="cs-CZ" sz="4400" b="1" dirty="0" smtClean="0"/>
              <a:t>.</a:t>
            </a:r>
            <a:r>
              <a:rPr lang="cs-CZ" sz="1200" b="1" dirty="0" smtClean="0"/>
              <a:t> roztoč </a:t>
            </a:r>
            <a:r>
              <a:rPr lang="cs-CZ" sz="1200" b="1" dirty="0" err="1" smtClean="0"/>
              <a:t>kleštík</a:t>
            </a:r>
            <a:r>
              <a:rPr lang="cs-CZ" sz="1200" b="1" dirty="0" smtClean="0"/>
              <a:t> včelí (</a:t>
            </a:r>
            <a:r>
              <a:rPr lang="cs-CZ" sz="1200" b="1" dirty="0" err="1" smtClean="0"/>
              <a:t>varroa</a:t>
            </a:r>
            <a:r>
              <a:rPr lang="cs-CZ" sz="1200" b="1" dirty="0" smtClean="0"/>
              <a:t> destruktor) </a:t>
            </a:r>
            <a:br>
              <a:rPr lang="cs-CZ" sz="1200" b="1" dirty="0" smtClean="0"/>
            </a:br>
            <a:r>
              <a:rPr lang="cs-CZ" sz="4400" b="1" dirty="0" smtClean="0"/>
              <a:t>.</a:t>
            </a:r>
            <a:r>
              <a:rPr lang="cs-CZ" sz="1200" b="1" dirty="0" smtClean="0"/>
              <a:t> včelomorka bezoká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části </a:t>
            </a:r>
            <a:r>
              <a:rPr lang="cs-CZ" sz="1200" b="1" dirty="0" err="1" smtClean="0"/>
              <a:t>nektarodárných</a:t>
            </a:r>
            <a:r>
              <a:rPr lang="cs-CZ" sz="1200" b="1" dirty="0" smtClean="0"/>
              <a:t> a pylodárných rostlin: </a:t>
            </a:r>
            <a:br>
              <a:rPr lang="cs-CZ" sz="1200" b="1" dirty="0" smtClean="0"/>
            </a:br>
            <a:r>
              <a:rPr lang="cs-CZ" sz="1200" b="1" dirty="0" smtClean="0"/>
              <a:t>blizna, pestíky, tyčinky, okvětní lístky, stonky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</a:t>
            </a:r>
            <a:r>
              <a:rPr lang="cs-CZ" sz="4400" b="1" dirty="0" smtClean="0"/>
              <a:t>.</a:t>
            </a:r>
            <a:r>
              <a:rPr lang="cs-CZ" sz="1200" b="1" dirty="0" smtClean="0"/>
              <a:t> pylová zrna </a:t>
            </a:r>
            <a:r>
              <a:rPr lang="cs-CZ" sz="4400" b="1" dirty="0" smtClean="0"/>
              <a:t>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NÁMĚTY NA PREPAROVÁNÍ</a:t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>
                <a:solidFill>
                  <a:schemeClr val="tx1"/>
                </a:solidFill>
              </a:rPr>
              <a:t/>
            </a:r>
            <a:br>
              <a:rPr lang="cs-CZ" sz="800" b="1" dirty="0" smtClean="0">
                <a:solidFill>
                  <a:schemeClr val="tx1"/>
                </a:solidFill>
              </a:rPr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132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090120" cy="432048"/>
          </a:xfrm>
        </p:spPr>
        <p:txBody>
          <a:bodyPr/>
          <a:lstStyle/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solidFill>
                  <a:srgbClr val="FFC000"/>
                </a:solidFill>
              </a:rPr>
              <a:t>bezpečnostní pravidla při mikroskopování a přípravě preparátů k mikroskopování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 smtClean="0"/>
              <a:t>. </a:t>
            </a:r>
            <a:r>
              <a:rPr lang="cs-CZ" sz="1200" b="1" dirty="0" smtClean="0"/>
              <a:t>na pracovním místě se musí dodržovat naprostá čistota a pořádek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je zakázáno s mikroskopem manipulovat jinak, než podle pravidel a pokynů vedoucího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před zahájením mikroskopování pečlivě prohlédnout mikroskop a případné nedostatky ihned nahlásit vedoucímu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opatrně manipulovat s elektrickou přípojkou mikroskopu a to vždy pouze na pokyn vedoucího</a:t>
            </a:r>
            <a:br>
              <a:rPr lang="cs-CZ" sz="1200" b="1" dirty="0" smtClean="0"/>
            </a:br>
            <a:r>
              <a:rPr lang="cs-CZ" sz="4400" b="1" dirty="0" smtClean="0"/>
              <a:t>. </a:t>
            </a:r>
            <a:r>
              <a:rPr lang="cs-CZ" sz="1200" b="1" dirty="0" smtClean="0"/>
              <a:t>Každé, i nepatrné zranění okamžitě nahlásit</a:t>
            </a:r>
            <a:r>
              <a:rPr lang="cs-CZ" sz="4400" b="1" dirty="0" smtClean="0"/>
              <a:t> 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                                               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sz="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POPIS MIKROSKOPU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>
                <a:solidFill>
                  <a:schemeClr val="tx1"/>
                </a:solidFill>
              </a:rPr>
              <a:t>BEZPEČNOSTNÍ PRAVIDLA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86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body" sz="half" idx="4294967295"/>
          </p:nvPr>
        </p:nvSpPr>
        <p:spPr>
          <a:xfrm>
            <a:off x="3276004" y="2420888"/>
            <a:ext cx="1816100" cy="50323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899592" y="2420888"/>
            <a:ext cx="6552728" cy="3600450"/>
          </a:xfrm>
          <a:solidFill>
            <a:schemeClr val="accent2"/>
          </a:solidFill>
        </p:spPr>
        <p:txBody>
          <a:bodyPr/>
          <a:lstStyle/>
          <a:p>
            <a:r>
              <a:rPr lang="cs-CZ" sz="1000" b="1" dirty="0" smtClean="0"/>
              <a:t>www.vcelistraz.cz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/>
              <a:t/>
            </a:r>
            <a:br>
              <a:rPr lang="cs-CZ" sz="1100" b="1" dirty="0"/>
            </a:br>
            <a:r>
              <a:rPr lang="cs-CZ" sz="800" b="1" dirty="0" smtClean="0"/>
              <a:t>METODICKÝ MATERIÁL PRO PRÁCI VE VČELAŘSKÉM KROUŽKU PŘIPRAVILA ORGANIZACE      VČELÍ STRÁŽ, IČ:227 30 885, Vladislavova 248, </a:t>
            </a:r>
            <a:r>
              <a:rPr lang="cs-CZ" sz="800" b="1" dirty="0" err="1" smtClean="0"/>
              <a:t>rakovník</a:t>
            </a:r>
            <a:r>
              <a:rPr lang="cs-CZ" sz="800" b="1" dirty="0" smtClean="0"/>
              <a:t>, </a:t>
            </a:r>
            <a:r>
              <a:rPr lang="cs-CZ" sz="800" b="1" dirty="0" err="1" smtClean="0"/>
              <a:t>psč</a:t>
            </a:r>
            <a:r>
              <a:rPr lang="cs-CZ" sz="800" b="1" dirty="0" smtClean="0"/>
              <a:t> 269 01</a:t>
            </a:r>
            <a:br>
              <a:rPr lang="cs-CZ" sz="800" b="1" dirty="0" smtClean="0"/>
            </a:br>
            <a:r>
              <a:rPr lang="cs-CZ" sz="800" b="1" dirty="0"/>
              <a:t/>
            </a:r>
            <a:br>
              <a:rPr lang="cs-CZ" sz="800" b="1" dirty="0"/>
            </a:br>
            <a:r>
              <a:rPr lang="cs-CZ" sz="800" b="1" dirty="0" smtClean="0"/>
              <a:t>autor textu: </a:t>
            </a:r>
            <a:r>
              <a:rPr lang="cs-CZ" sz="800" b="1" dirty="0" err="1" smtClean="0"/>
              <a:t>jiří</a:t>
            </a:r>
            <a:r>
              <a:rPr lang="cs-CZ" sz="800" b="1" dirty="0" smtClean="0"/>
              <a:t> </a:t>
            </a:r>
            <a:r>
              <a:rPr lang="cs-CZ" sz="800" b="1" dirty="0" err="1" smtClean="0"/>
              <a:t>cafourek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ODBORNÝ KONZULTANT: MGR. JOSEF MACKŮ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000" b="1" dirty="0" smtClean="0"/>
              <a:t>projekt realizován za podpory ministerstva zemědělství</a:t>
            </a:r>
            <a:r>
              <a:rPr lang="cs-CZ" sz="1100" b="1" dirty="0"/>
              <a:t/>
            </a:r>
            <a:br>
              <a:rPr lang="cs-CZ" sz="1100" b="1" dirty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/>
              <a:t/>
            </a:r>
            <a:br>
              <a:rPr lang="cs-CZ" sz="1100" b="1" dirty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/>
              <a:t/>
            </a:r>
            <a:br>
              <a:rPr lang="cs-CZ" sz="1100" b="1" dirty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dirty="0" smtClean="0"/>
              <a:t>© včelí stráž 2014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404664"/>
            <a:ext cx="2376265" cy="12879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876" y="4797152"/>
            <a:ext cx="1440160" cy="6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4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20272" y="188640"/>
            <a:ext cx="1981200" cy="1828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1200" b="1" dirty="0" smtClean="0"/>
              <a:t>  www.vcelistraz.cz</a:t>
            </a:r>
            <a:endParaRPr lang="cs-CZ" sz="1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882208" cy="2664296"/>
          </a:xfrm>
        </p:spPr>
        <p:txBody>
          <a:bodyPr/>
          <a:lstStyle/>
          <a:p>
            <a:pPr algn="l"/>
            <a:r>
              <a:rPr lang="cs-CZ" sz="2000" b="1" dirty="0" smtClean="0"/>
              <a:t>POPIS MIKROSKOPU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DOSTÁVÁ SE VÁM DO RUKOU BIOLOGICKÝ MIKROSKOP LEVANHUK RAINBOW,</a:t>
            </a:r>
            <a:br>
              <a:rPr lang="cs-CZ" sz="1050" b="1" dirty="0" smtClean="0"/>
            </a:br>
            <a:r>
              <a:rPr lang="cs-CZ" sz="1050" b="1" dirty="0" smtClean="0"/>
              <a:t> </a:t>
            </a:r>
            <a:br>
              <a:rPr lang="cs-CZ" sz="1050" b="1" dirty="0" smtClean="0"/>
            </a:br>
            <a:r>
              <a:rPr lang="cs-CZ" sz="1050" b="1" dirty="0" smtClean="0"/>
              <a:t>KTERÝ JE SLOŽEN Z NĚKOLIKA ZÁKLADNÍCH ČÁSTÍ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84316"/>
            <a:ext cx="1816248" cy="9844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822536"/>
            <a:ext cx="1816248" cy="7859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028296" y="2492896"/>
            <a:ext cx="19442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MIKROSKOPOVÁNÍ</a:t>
            </a: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800" b="1" dirty="0" smtClean="0"/>
              <a:t>ÚVOD DO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>
                <a:solidFill>
                  <a:schemeClr val="tx1"/>
                </a:solidFill>
              </a:rPr>
              <a:t>POPIS MIKROSKOPU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ZÁSADY MIKROSKOPOVÁNÍ</a:t>
            </a:r>
          </a:p>
          <a:p>
            <a:pPr algn="l"/>
            <a:endParaRPr lang="cs-CZ" sz="800" b="1" dirty="0"/>
          </a:p>
          <a:p>
            <a:pPr algn="l"/>
            <a:r>
              <a:rPr lang="cs-CZ" sz="800" b="1" dirty="0" smtClean="0"/>
              <a:t>MIKROSKOPOVACÍ POTŘEBY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MIKROSKOPICKÉ PREPARÁTY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NÁMĚTY NA PREPAROVÁNÍ</a:t>
            </a:r>
            <a:br>
              <a:rPr lang="cs-CZ" sz="800" b="1" dirty="0" smtClean="0"/>
            </a:b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 smtClean="0"/>
              <a:t>BEZPEČNOSTNÍ PRAVIDLA</a:t>
            </a:r>
            <a:br>
              <a:rPr lang="cs-CZ" sz="8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9" name="Picture 5" descr="C:\Users\REKLAMAX\Desktop\MINISTERSTVO ZEMĚDĚLSTVÍ\MIKROSKOP 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768" y="2636912"/>
            <a:ext cx="2607708" cy="26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EKLAMAX\Desktop\MINISTERSTVO ZEMĚDĚLSTVÍ\levenhuk_2L3LD2_box_en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3448"/>
            <a:ext cx="3080515" cy="26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9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OKULÁR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OPTISKÝ ČLEN SLOUŽÍCÍ PRO VHLED DO MIKROSKOPU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UVEDENÝ MIKROSKOP DISPONUJE OKULÁREM WF 16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SE TŘEMI VYMĚNITELNÝMI OBJEKTIVY UMOŽŇUJE ZVĚTŠENÍ 64 – 640 X</a:t>
            </a:r>
            <a:endParaRPr lang="cs-CZ" sz="1400" dirty="0"/>
          </a:p>
        </p:txBody>
      </p:sp>
      <p:sp>
        <p:nvSpPr>
          <p:cNvPr id="9" name="Šipka doprava 8"/>
          <p:cNvSpPr/>
          <p:nvPr/>
        </p:nvSpPr>
        <p:spPr>
          <a:xfrm>
            <a:off x="1825796" y="416016"/>
            <a:ext cx="2016224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8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TUBUS OKULÁRU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UMOŽŇUJE VLOŽENÍ OKULÁRU DO SPRÁVNÍ POLOHY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9" name="Šipka doprava 8"/>
          <p:cNvSpPr/>
          <p:nvPr/>
        </p:nvSpPr>
        <p:spPr>
          <a:xfrm>
            <a:off x="1403648" y="836712"/>
            <a:ext cx="2016224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8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HLAVICE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SLOUŽÍ K UPEVNĚNÍ TUBUSU OKULÁRU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 HLAVICI MOHOU BÝT 1 – 2 TUBUSY S OKULÁRY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 TOMTO PŘÍPADĚ SE JEDNÁ O JEDEN OKULÁROVÝ TUBUS – MONOOKULÁTOR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9" name="Šipka doprava 8"/>
          <p:cNvSpPr/>
          <p:nvPr/>
        </p:nvSpPr>
        <p:spPr>
          <a:xfrm rot="4378974">
            <a:off x="1634713" y="965286"/>
            <a:ext cx="1410778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1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RAMENO 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SLOUŽÍ K UPEVNĚNÍ OKULÁROVÉ HLAVY A TĚLU MIKROSKOPU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RAMENO JE STABILNÍ ČÁST KTERÁ NÁM MŮŽE SLOUŽIT K JEHO PŘENÁŠENÍ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RAMENO JE UPEVNĚNO NA ZÁKLADNU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 RAMENI JE PŘIPEVNĚNO HORNÍ OSVĚTLENÍ, ZAOSTROVACÍ PRVKY A DRŽÁK PREPARÁTŮ</a:t>
            </a:r>
            <a:endParaRPr lang="cs-CZ" sz="1400" dirty="0"/>
          </a:p>
        </p:txBody>
      </p:sp>
      <p:sp>
        <p:nvSpPr>
          <p:cNvPr id="9" name="Šipka doprava 8"/>
          <p:cNvSpPr/>
          <p:nvPr/>
        </p:nvSpPr>
        <p:spPr>
          <a:xfrm rot="6124709">
            <a:off x="3362905" y="1837596"/>
            <a:ext cx="1410778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10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ZÁKLADNA (NOHA)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K ZÁKLADNĚ JE PŘIPOJENO RAMENO MIKROSKOPU, SPODNÍ OSVĚTLENÍ, SPOUŠTĚCÍ A NASTAVUJÍCÍ VYPÍNAČ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ZÁKLADNA JE PŘIPOJENA KABELEM K ELEKTRICKÉMU PROUDU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7465707">
            <a:off x="3006006" y="4724341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696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488832" cy="6192688"/>
          </a:xfrm>
        </p:spPr>
        <p:txBody>
          <a:bodyPr/>
          <a:lstStyle/>
          <a:p>
            <a:pPr algn="l"/>
            <a:r>
              <a:rPr lang="cs-CZ" sz="2000" b="1" dirty="0" smtClean="0"/>
              <a:t>ÚVOD DO MIKROSKOPOVÁNÍ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50" b="1" dirty="0" smtClean="0"/>
              <a:t>METODICKÝ MATERIÁL PRO PRÁCI VE VČELAŘSKÉM KROUŽKU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3074" name="Picture 2" descr="C:\Users\REKLAMAX\Desktop\MINISTERSTVO ZEMĚDĚLSTVÍ\MIKROSK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57900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64088" y="476672"/>
            <a:ext cx="35283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HORNÍ OSVĚTLENÍ PREPARÁTU</a:t>
            </a:r>
          </a:p>
          <a:p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SLOUŽÍ K DOKONALÉMU HORNÍMU OSVĚTLENÍ POUŽÍVANÉHO PREPARÁTU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NAHRAZUJE DŘÍVE POUŽÍVANÁ ZRCÁDKA, KTERÁ VYŽADOVALA DALŠÍ ZDROJ SVĚTLA (SLUNCE, ŽÁROVKU)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OSVĚTLENÍ JE TVOŘENO LED DIODAMI  S UMOŽNĚNÍM NASTAVENÍ JASU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 KOMBINACI S DOLNÍM OSVĚTLENÍM UMOŽNUJE POZOROVÁNÍ PRAPARÁTU V PROCHÁZEJÍCÍM I ODRAŽENÉM SVĚTLE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VYŽADUJE PŘIPOJENÍ MIKROSKOPU K ELEKTRICKÉMU PROUDU POMOCÍ SÍŤOVÉHO ADAPTÉRU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  <p:sp>
        <p:nvSpPr>
          <p:cNvPr id="9" name="Šipka doprava 8"/>
          <p:cNvSpPr/>
          <p:nvPr/>
        </p:nvSpPr>
        <p:spPr>
          <a:xfrm rot="7465707">
            <a:off x="2982769" y="2276068"/>
            <a:ext cx="1739126" cy="3220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49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615</TotalTime>
  <Words>386</Words>
  <Application>Microsoft Office PowerPoint</Application>
  <PresentationFormat>Předvádění na obrazovce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Mřížka</vt:lpstr>
      <vt:lpstr>MIKROSKOPOVÁNÍ METODICKÝ MATERIÁL PRO PRÁCI VE VČELAŘSKÉM KROUŽKU                      mikroskopování je stále účinná metoda vědeckého zkoumání,   která využívá opticky zvětšovacích vlastností mikroskopu.   Včelařské kroužky využívají mikroskopování především k   pozorování anatomie včel, částí rostlin nebo včelích škůdců.  </vt:lpstr>
      <vt:lpstr>ÚVOD DO MIKROSKOPOVÁNÍ  METODICKÝ MATERIÁL PRO PRÁCI VE VČELAŘSKÉM KROUŽKU </vt:lpstr>
      <vt:lpstr>POPIS MIKROSKOPU  DOSTÁVÁ SE VÁM DO RUKOU BIOLOGICKÝ MIKROSKOP LEVANHUK RAINBOW,   KTERÝ JE SLOŽEN Z NĚKOLIKA ZÁKLADNÍCH ČÁSTÍ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ÚVOD DO MIKROSKOPOVÁNÍ  METODICKÝ MATERIÁL PRO PRÁCI VE VČELAŘSKÉM KROUŽKU </vt:lpstr>
      <vt:lpstr>           ZÁSADY A POSTUPY MIKROSKOPOVÁNÍ . PODLE POTŘEB A DRUHU PREPARÁTU NASTAVÍME PŘÍSLUŠNÉ ZVĚTŠENÍ . VÝPOČET ZVĚTŠENÍ TVOŘÍ SOUČIN ZVĚTŠENÍ OKULÁRU V TUBUSU  A ČÍSLO ZVĚTŠENÍ PŘÍSLUŠNÉHO OBJEKTIVU . ZAPNEME A NASTAVÍME DRUH OSVĚTLENÍ MIKROSKOPU (HORNÍ, DOLNÍ, KOMBINOVANÉ) . UPEVŇOVACÍMI SVORKAMI PŘIPNEME NA STOLEK MIKROSKOPU SKLÍČKO S PŘIPRAVENÝM PREPARÁTEM . PŘI UPEVŇOVÁNÍ PREPARÁTU A JEHO UMÍSTĚNÍ POUŽIJEME NEJMENŠÍ ZVĚTŠENÍ 64 X                                                  POKRAČOVÁNÍ NA DALŠÍ STRANĚ  </vt:lpstr>
      <vt:lpstr>             ZÁSADY A POSTUPY MIKROSKOPOVÁNÍ . DBÁME NA TO, ABY OBJEKT POZOROVÁNÍ BYL UMÍSTĚN NAD STŘEDEM ČOČKY KONDENZORU . POHLEDEM Z BOKU KONTROLUJEME PŘIBLIŽOVÁNÍ OBJEKTIVU POMOCÍ ZAOSTŘOVACÍHO ŠROUBU TAK, ABYCHOM TUBUS OBJEKTIVU CO NEJVÍCE SNÍŽILI. Pozor aby čočka objektivu nenarazila na preparát!!!!!!!! . levou rukou otáčíme makrometrickým šroubem a tím doostřujeme. Pravou rukou ovládáme clonu kondenzátoru, tím regulujeme hloubku ostrosti . při  výměně preparátů nezapomínáme zvednout tubus a opět nastavit nejmenší zvětšení objektivu . Úspěch mikroskopování vám také zajistí dodržování čistoty sklíček a optiky mikroskopu                                                    </vt:lpstr>
      <vt:lpstr>           potřeby k mikroskopování . Dostatečná zásoba preparátů (například včel),  v ideálním případě preparáty louhem prosvětlené . Preparační souprava (pinzeta, jehla, skalpel, kapátko, nůžky, lupa) . Čisté Preparační destičky . Čistá podložní a krycí sklíčka . Kanadský rychloschnoucí balzám  . Doporučujeme gumové chirurgické rukavice                                                    </vt:lpstr>
      <vt:lpstr> potřeby k mikroskopování                                                          základní preparační souprava </vt:lpstr>
      <vt:lpstr>      mikroskopické preparáty - dělení . Preparáty dělíme na nativní (živé) a trvalé . nativní (živé) preparáty jsou živé objekty sledované ve vodě nebo fyzyologickém roztoku . trvalé preparáty jsou před mikroskopováním usmrceny, fixovány a případNě obarveny                                                    </vt:lpstr>
      <vt:lpstr>            zhotovení nativního (živého) mikroskopické preparátu . na čisté podkladní sklíčko kápnout kapku vody a do ní opatrně ponořit zkoumaný živý objekt . krycí sklíčko přiložit hranou ke kapce vody a přiklopením sklíčka přikrýt zkoumaný objekt tak, aby se nevytvořily vzduchové bublinky - Pokud se vytvoří postup opakovat . přebytečnou vodu ze sklíčka vysát filtračním nebo savým papírem  . Preparát je připraven k mikroskopování . Po ukončení mikroskopování opláchnout sklíčka vodou a otřít suchým hadříkem                                                    </vt:lpstr>
      <vt:lpstr>             zhotovení trvalého mikroskopické preparátu včely . zajistit si dostatečné množství mrtvých včel které konzervujeme 70% ethanolem (používáme technický líh, který je běžně k dostání v drogérii) .  Ethanol je potřeba po čase vyměnit protože jej ředí tělní tekutiny konzervovaných včel . pro kvalitu mikroskopování je vhodné všechny chitinizované části těla včely předem prosvětlit nejčastěji 10 – 20 % roztokem hydroxidu (louhu) draselného (koh) . Prosvětlování  chitinových částí včel provádíme dvojím způsobem                                                    </vt:lpstr>
      <vt:lpstr>          prosvětlení chitinových částí včely určených k mikroskopování . První způsob prosvětlení  .  konzervovaným včelám oddělíme opatrně pinzetou potřebný počet nohou. Vhodíme je do kádinky o objemu 50 cm³ , ve které máme cca 15 cm³  roztoku 10-20 % louhu (koh).  . Roztok necháme vařit. Ve vroucím roztoku, za stálého míchání skleněnou tyčkou je ponecháme asi 5 minut.   Upozornění – vařící louh pění, stříká a částečně se odpařuje. Je zde nebezpečí popálení. Tuto činnost děláme raději předem bez přítomnosti dětí!                                                      </vt:lpstr>
      <vt:lpstr>          prosvětlení chitinových částí včely určených k mikroskopování . Druhý způsob prosvětlení  .  Potřebné množství připravených částí včely ponecháme 1-2 dny v 10-20 % roztoku louhu (koh)  . zabráníme nebezpečí popálení vroucím louhem . Louhem prosvětlené objekty přeneseme do vody nebo do 8% roztoku octa, pak do vody a poté do vodní kapky na podložní sklíčko, které přikryjeme krycím sklíčkem a mikroskopujeme . Upozornění – louh koroduje kovové části a mohl by v přímém kontaktu poškodit mikroskop!                                                      </vt:lpstr>
      <vt:lpstr>             náměty pro mikroskopování . včela poskytuje dostatek zajímavých a snadno mikroskopovatelných částí těla:   čistící aparát 1. páru nohou, 2. pár nohou, 3. pár nohou, složené oko, 1. a 2. pár křídel, tykadla, žihadlový aparát, ústní ústrojí . roztoč kleštík včelí (varroa destruktor)  . včelomorka bezoká . části nektarodárných a pylodárných rostlin:  blizna, pestíky, tyčinky, okvětní lístky, stonky  . pylová zrna    </vt:lpstr>
      <vt:lpstr>              bezpečnostní pravidla při mikroskopování a přípravě preparátů k mikroskopování . na pracovním místě se musí dodržovat naprostá čistota a pořádek . je zakázáno s mikroskopem manipulovat jinak, než podle pravidel a pokynů vedoucího . před zahájením mikroskopování pečlivě prohlédnout mikroskop a případné nedostatky ihned nahlásit vedoucímu . opatrně manipulovat s elektrickou přípojkou mikroskopu a to vždy pouze na pokyn vedoucího . Každé, i nepatrné zranění okamžitě nahlásit                                                    </vt:lpstr>
      <vt:lpstr>www.vcelistraz.cz     MIKROSKOPOVÁNÍ   METODICKÝ MATERIÁL PRO PRÁCI VE VČELAŘSKÉM KROUŽKU PŘIPRAVILA ORGANIZACE      VČELÍ STRÁŽ, IČ:227 30 885, Vladislavova 248, rakovník, psč 269 01  autor textu: jiří cafourek  ODBORNÝ KONZULTANT: MGR. JOSEF MACKŮ  projekt realizován za podpory ministerstva zemědělství       © včelí stráž 2014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MIKROSKOPOVÁNÍ  METODICKÝ MATERIÁL PRO PRÁCI VE VČELAŘSKÉM KROUŽKU</dc:title>
  <dc:creator>REKLAMAX</dc:creator>
  <cp:lastModifiedBy>Cafourek</cp:lastModifiedBy>
  <cp:revision>60</cp:revision>
  <dcterms:created xsi:type="dcterms:W3CDTF">2014-07-06T12:28:27Z</dcterms:created>
  <dcterms:modified xsi:type="dcterms:W3CDTF">2018-01-23T22:12:17Z</dcterms:modified>
</cp:coreProperties>
</file>